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81" r:id="rId7"/>
    <p:sldId id="262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75" r:id="rId16"/>
    <p:sldId id="273" r:id="rId17"/>
    <p:sldId id="276" r:id="rId18"/>
    <p:sldId id="278" r:id="rId19"/>
    <p:sldId id="288" r:id="rId20"/>
    <p:sldId id="279" r:id="rId21"/>
    <p:sldId id="282" r:id="rId22"/>
    <p:sldId id="283" r:id="rId23"/>
    <p:sldId id="284" r:id="rId24"/>
    <p:sldId id="285" r:id="rId25"/>
    <p:sldId id="286" r:id="rId26"/>
    <p:sldId id="287" r:id="rId27"/>
    <p:sldId id="331" r:id="rId28"/>
    <p:sldId id="332" r:id="rId29"/>
    <p:sldId id="28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ngku Noor Farhana Tengku Khalid" initials="T" lastIdx="1" clrIdx="0">
    <p:extLst>
      <p:ext uri="{19B8F6BF-5375-455C-9EA6-DF929625EA0E}">
        <p15:presenceInfo xmlns:p15="http://schemas.microsoft.com/office/powerpoint/2012/main" userId="S::drtnfarhana@student.usm.my::9dafa75e-6220-4d57-97c4-bc3ca98b48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FFF"/>
    <a:srgbClr val="FF00FF"/>
    <a:srgbClr val="907393"/>
    <a:srgbClr val="D1A4D7"/>
    <a:srgbClr val="F9C8FA"/>
    <a:srgbClr val="FFF7F5"/>
    <a:srgbClr val="FFF5E4"/>
    <a:srgbClr val="FFF7DE"/>
    <a:srgbClr val="FBFDF5"/>
    <a:srgbClr val="F8F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2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3/2/2025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3/2/2025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3/2/2025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3/2/2025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3/2/2025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3/2/2025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22713" y="1486989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7937" y="4460965"/>
            <a:ext cx="9144000" cy="1088571"/>
          </a:xfrm>
        </p:spPr>
        <p:txBody>
          <a:bodyPr>
            <a:normAutofit/>
          </a:bodyPr>
          <a:lstStyle/>
          <a:p>
            <a:r>
              <a:rPr lang="en-US" sz="6000" b="1" dirty="0"/>
              <a:t>CASE DISCUSSION 3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320016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03AEA0-640A-DD18-2DA6-695201DA5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2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147F8-407D-4C83-AA1F-244BA7A5E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7141" y="2123373"/>
            <a:ext cx="10479641" cy="302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08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961025-6A24-5F15-D362-3157038C8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2</a:t>
            </a:r>
            <a:r>
              <a:rPr lang="en-MY" baseline="-25000" dirty="0"/>
              <a:t>-2</a:t>
            </a:r>
            <a:endParaRPr lang="en-GB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9679E4-5F03-E03B-D130-262E57134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767155"/>
            <a:ext cx="10744200" cy="4409808"/>
          </a:xfrm>
        </p:spPr>
        <p:txBody>
          <a:bodyPr/>
          <a:lstStyle/>
          <a:p>
            <a:pPr algn="just"/>
            <a:r>
              <a:rPr lang="en-MY" sz="3200" dirty="0"/>
              <a:t>She is advised not to get pregnant yet until 6 months of remission.</a:t>
            </a:r>
          </a:p>
          <a:p>
            <a:pPr algn="just"/>
            <a:r>
              <a:rPr lang="en-MY" sz="3200" dirty="0"/>
              <a:t>Meanwhile, she is informed on the choice of contraception &amp; to go to LPPKN/KK for the contraception.</a:t>
            </a:r>
            <a:endParaRPr lang="en-GB" sz="3200" dirty="0"/>
          </a:p>
          <a:p>
            <a:pPr algn="just"/>
            <a:r>
              <a:rPr lang="en-GB" sz="3200" dirty="0"/>
              <a:t>She is also encouraged to bring her fiancée together during the next TCA.</a:t>
            </a:r>
          </a:p>
          <a:p>
            <a:endParaRPr lang="en-GB" dirty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667718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6DF63-826B-D4D4-A02C-F05F3E4C3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</p:spPr>
        <p:txBody>
          <a:bodyPr>
            <a:noAutofit/>
          </a:bodyPr>
          <a:lstStyle/>
          <a:p>
            <a:pPr algn="ctr"/>
            <a:r>
              <a:rPr lang="en-MY" sz="3600" b="1" kern="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Recommendations on Types of Contraception For Patients With SLE </a:t>
            </a:r>
            <a:endParaRPr lang="en-GB" sz="3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59B202-ACAE-8AC1-5D6C-A53F7E2DF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70" y="1432560"/>
            <a:ext cx="11032159" cy="542544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D8AE428-C19B-E8D2-68B0-C9402C7BC212}"/>
              </a:ext>
            </a:extLst>
          </p:cNvPr>
          <p:cNvSpPr/>
          <p:nvPr/>
        </p:nvSpPr>
        <p:spPr>
          <a:xfrm>
            <a:off x="1066800" y="3586481"/>
            <a:ext cx="10535920" cy="5283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603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7CCED-34BD-2381-C78F-4C23765BA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D49540-1FEC-D464-0C02-D99733D5EA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MY" sz="3500" dirty="0"/>
              <a:t>6/12 later, she is seen at KKIA due to self-UPT positive. </a:t>
            </a:r>
          </a:p>
          <a:p>
            <a:endParaRPr lang="en-MY" sz="3500" dirty="0"/>
          </a:p>
          <a:p>
            <a:r>
              <a:rPr lang="en-MY" sz="3500" dirty="0"/>
              <a:t>She is also having mild early pregnancy symptoms. </a:t>
            </a:r>
          </a:p>
          <a:p>
            <a:endParaRPr lang="en-MY" sz="3500" dirty="0"/>
          </a:p>
          <a:p>
            <a:r>
              <a:rPr lang="en-MY" sz="3500" dirty="0"/>
              <a:t>Her current medications: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500" dirty="0"/>
              <a:t>T. Prednisolone 5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500" dirty="0"/>
              <a:t>T. Hydroxychloroquine 200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500" dirty="0"/>
              <a:t>T. Azathioprine 100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500" dirty="0"/>
              <a:t>Calcium and Vit D3 supplements</a:t>
            </a:r>
          </a:p>
          <a:p>
            <a:pPr lvl="1"/>
            <a:endParaRPr lang="en-MY" sz="3500" dirty="0"/>
          </a:p>
          <a:p>
            <a:pPr marL="0" indent="0">
              <a:buNone/>
            </a:pPr>
            <a:endParaRPr lang="en-MY" sz="3500" dirty="0"/>
          </a:p>
          <a:p>
            <a:endParaRPr lang="en-MY" dirty="0"/>
          </a:p>
          <a:p>
            <a:endParaRPr lang="en-MY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0455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5BF7F-A17E-9383-031C-4A507E72C4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F629F5-A35C-4514-02AA-9723942D64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82912"/>
            <a:ext cx="10744200" cy="4194051"/>
          </a:xfrm>
        </p:spPr>
        <p:txBody>
          <a:bodyPr>
            <a:normAutofit/>
          </a:bodyPr>
          <a:lstStyle/>
          <a:p>
            <a:r>
              <a:rPr lang="en-MY" sz="3200" dirty="0"/>
              <a:t>What further assessment would you like to do for this patient?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5165437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692A2-732E-E023-1A2C-5BA44DACE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FB4A3-AAE7-81D9-C263-7DA234271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3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BA24AD-E091-4A63-8815-27984FEC71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9594" y="1330484"/>
            <a:ext cx="8993686" cy="552751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8A6EE20-EE07-79EF-AEBA-2FA520ECA5D1}"/>
              </a:ext>
            </a:extLst>
          </p:cNvPr>
          <p:cNvSpPr/>
          <p:nvPr/>
        </p:nvSpPr>
        <p:spPr>
          <a:xfrm>
            <a:off x="6754314" y="1806652"/>
            <a:ext cx="4126019" cy="505134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9555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BF709-6C69-AFB7-D935-21C29A5AC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A74167-5F76-8E18-B6B3-0ADDA95E5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23DE0F-4EF7-4868-DEFE-4C298E7533B8}"/>
              </a:ext>
            </a:extLst>
          </p:cNvPr>
          <p:cNvSpPr txBox="1"/>
          <p:nvPr/>
        </p:nvSpPr>
        <p:spPr>
          <a:xfrm>
            <a:off x="1402080" y="1690688"/>
            <a:ext cx="99517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3200" dirty="0"/>
              <a:t>BP = 110/70, PR 80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dirty="0"/>
              <a:t>Clinically SLE stable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dirty="0"/>
              <a:t>FBC, RP, LFT, Urinalysis, VDRL, RTK HIV, ABO Compatibility, Rhesus status taken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32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3200" dirty="0"/>
              <a:t>TAS = singleton, intrauterine pregnancy, CRL ~6 weeks, FH seen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0598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3766-F5E8-D2F7-C37C-D615E8FA0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4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72180-D001-860B-A298-697F31A64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37025"/>
            <a:ext cx="10744200" cy="4039938"/>
          </a:xfrm>
        </p:spPr>
        <p:txBody>
          <a:bodyPr>
            <a:normAutofit/>
          </a:bodyPr>
          <a:lstStyle/>
          <a:p>
            <a:r>
              <a:rPr lang="en-MY" sz="3200" dirty="0"/>
              <a:t>What is your plan for this patient now?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12173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78DBD-D350-F88B-1F19-EC8CB7292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FF9B-F88F-7488-11E5-BEC9789E6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4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3A70CB2-D981-4C5D-A43B-EE7A550A69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771" y="1330484"/>
            <a:ext cx="8993686" cy="552751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245CD06-C894-4E30-B6A1-976572DE9C02}"/>
              </a:ext>
            </a:extLst>
          </p:cNvPr>
          <p:cNvSpPr/>
          <p:nvPr/>
        </p:nvSpPr>
        <p:spPr>
          <a:xfrm>
            <a:off x="3343294" y="1878573"/>
            <a:ext cx="3396554" cy="4979427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43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78DBD-D350-F88B-1F19-EC8CB72920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FCA5652-22C3-4DF7-839E-129A3E238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362" y="150582"/>
            <a:ext cx="8866598" cy="31325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57CF39-424A-49D8-B055-230C71D467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8362" y="3360524"/>
            <a:ext cx="8866598" cy="34563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D60FA2-4A5A-4664-74DF-6011D18A5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27131"/>
            <a:ext cx="2525477" cy="1189355"/>
          </a:xfrm>
        </p:spPr>
        <p:txBody>
          <a:bodyPr>
            <a:normAutofit/>
          </a:bodyPr>
          <a:lstStyle/>
          <a:p>
            <a:r>
              <a:rPr lang="en-MY" sz="4000" dirty="0"/>
              <a:t>Answer 4</a:t>
            </a:r>
            <a:r>
              <a:rPr lang="en-MY" sz="4000" baseline="-25000" dirty="0"/>
              <a:t>-2</a:t>
            </a:r>
            <a:endParaRPr lang="en-GB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102385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DAFDE-9AD4-799D-4CC6-7AE9C45FA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F640F-2C18-9BA7-A11B-AA80E5145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900" y="1406178"/>
            <a:ext cx="10744200" cy="4668043"/>
          </a:xfrm>
        </p:spPr>
        <p:txBody>
          <a:bodyPr>
            <a:noAutofit/>
          </a:bodyPr>
          <a:lstStyle/>
          <a:p>
            <a:pPr algn="just"/>
            <a:r>
              <a:rPr lang="en-MY" dirty="0"/>
              <a:t>Miss S, 27-year-old teacher diagnosed with SLE since 6/12 ago.</a:t>
            </a:r>
          </a:p>
          <a:p>
            <a:pPr algn="just"/>
            <a:r>
              <a:rPr lang="en-MY" dirty="0"/>
              <a:t>Initial manifestation: mucocutaneous, musculoskeletal, haematological</a:t>
            </a:r>
          </a:p>
          <a:p>
            <a:pPr algn="just"/>
            <a:r>
              <a:rPr lang="en-MY" dirty="0"/>
              <a:t>Baseline immunology: ANA positive, anti-dsDNA positive, low complements, </a:t>
            </a:r>
            <a:r>
              <a:rPr lang="en-MY" dirty="0" err="1"/>
              <a:t>aPL</a:t>
            </a:r>
            <a:r>
              <a:rPr lang="en-MY" dirty="0"/>
              <a:t> pending</a:t>
            </a:r>
          </a:p>
          <a:p>
            <a:pPr algn="just"/>
            <a:r>
              <a:rPr lang="en-MY" dirty="0"/>
              <a:t>1 episode of SLE flare 2/12 ago with AIHA</a:t>
            </a:r>
          </a:p>
          <a:p>
            <a:pPr algn="just"/>
            <a:r>
              <a:rPr lang="en-MY" dirty="0"/>
              <a:t>Current medications: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MY" sz="2800" dirty="0"/>
              <a:t>T Prednisolone 10 mg od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MY" sz="2800" dirty="0"/>
              <a:t>T Hydroxychloroquine 200 mg od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MY" sz="2800" dirty="0"/>
              <a:t>T Azathioprine 100 mg od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MY" sz="2800" dirty="0"/>
              <a:t>T Pantoprazole 40 mg od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MY" sz="2800" dirty="0"/>
              <a:t>Calcium and Vit D3 supplements</a:t>
            </a:r>
          </a:p>
          <a:p>
            <a:pPr marL="0" indent="0">
              <a:buNone/>
            </a:pPr>
            <a:endParaRPr lang="en-MY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35613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B627F-EE93-0252-F3A4-AE1930047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65F15D-96CD-B1B5-BD4A-5BE532E3E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84962"/>
            <a:ext cx="10744200" cy="4492001"/>
          </a:xfrm>
        </p:spPr>
        <p:txBody>
          <a:bodyPr>
            <a:normAutofit/>
          </a:bodyPr>
          <a:lstStyle/>
          <a:p>
            <a:pPr algn="just"/>
            <a:r>
              <a:rPr lang="en-MY" sz="3200" dirty="0"/>
              <a:t>Miss S is counselled to continue her current medications which are pregnancy compatible.</a:t>
            </a:r>
          </a:p>
          <a:p>
            <a:pPr algn="just"/>
            <a:endParaRPr lang="en-MY" sz="3200" dirty="0"/>
          </a:p>
          <a:p>
            <a:pPr algn="just"/>
            <a:r>
              <a:rPr lang="en-MY" sz="3200" dirty="0"/>
              <a:t>She is started on low dose aspirin, prophylactic haematinics and folic acid. </a:t>
            </a:r>
          </a:p>
          <a:p>
            <a:pPr algn="just"/>
            <a:endParaRPr lang="en-MY" sz="3200" dirty="0"/>
          </a:p>
          <a:p>
            <a:pPr algn="just"/>
            <a:r>
              <a:rPr lang="en-MY" sz="3200" dirty="0"/>
              <a:t>She is also referred to combined care at a tertiary centre at the next available date.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815542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00DB4-6CDA-7CC6-E433-FCB22DA78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CCBC8-9FEA-0E1C-C668-D7B29BF31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52090"/>
            <a:ext cx="10744200" cy="4224873"/>
          </a:xfrm>
        </p:spPr>
        <p:txBody>
          <a:bodyPr/>
          <a:lstStyle/>
          <a:p>
            <a:pPr algn="just"/>
            <a:r>
              <a:rPr lang="en-MY" sz="3200" dirty="0"/>
              <a:t>At the combined clinic, she remains asymptomatic &amp; her systemic review is unremarkable.</a:t>
            </a:r>
          </a:p>
          <a:p>
            <a:pPr algn="just"/>
            <a:endParaRPr lang="en-MY" sz="3200" dirty="0"/>
          </a:p>
          <a:p>
            <a:pPr algn="just"/>
            <a:r>
              <a:rPr lang="en-MY" sz="3200" dirty="0"/>
              <a:t>Her ENA results show </a:t>
            </a:r>
            <a:r>
              <a:rPr lang="en-MY" sz="3200" b="1" dirty="0"/>
              <a:t>positive anti-SSA (anti-Ro) and anti-SSB (anti-La)</a:t>
            </a:r>
            <a:r>
              <a:rPr lang="en-MY" sz="3200" dirty="0"/>
              <a:t>.</a:t>
            </a:r>
          </a:p>
          <a:p>
            <a:pPr algn="just"/>
            <a:endParaRPr lang="en-MY" sz="3200" dirty="0"/>
          </a:p>
          <a:p>
            <a:endParaRPr lang="en-MY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72015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4CDD-D6DB-7AD8-BE65-D276129E6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B55AFC-2EC1-944C-937E-0C4922DC9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393879"/>
            <a:ext cx="10744200" cy="3783084"/>
          </a:xfrm>
        </p:spPr>
        <p:txBody>
          <a:bodyPr>
            <a:normAutofit/>
          </a:bodyPr>
          <a:lstStyle/>
          <a:p>
            <a:r>
              <a:rPr lang="en-MY" sz="3200" dirty="0"/>
              <a:t>What is your concern with these positive results?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7247720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2632-85F1-DC43-6E37-B16ADD9A2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5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4D39B2-CA30-4A93-BA51-1BE385A958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325880"/>
            <a:ext cx="9811820" cy="30835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0AD7F3B-A2D5-4A8B-B9E2-D6A0183DC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1178" y="4323227"/>
            <a:ext cx="9737464" cy="24177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97B61D6-EB46-E5D6-7DCB-D5DFB6CDECE4}"/>
              </a:ext>
            </a:extLst>
          </p:cNvPr>
          <p:cNvSpPr/>
          <p:nvPr/>
        </p:nvSpPr>
        <p:spPr>
          <a:xfrm>
            <a:off x="2999597" y="3564219"/>
            <a:ext cx="8373401" cy="226122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287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D9734-CF77-9443-09F4-AD2398564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D067E5-18A9-488C-DEA7-65C54161FE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664412"/>
            <a:ext cx="10744200" cy="4859677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MY" sz="3500" dirty="0"/>
              <a:t>Miss S is referred to be co-managed with a </a:t>
            </a:r>
            <a:r>
              <a:rPr lang="en-MY" sz="3500" dirty="0" err="1"/>
              <a:t>feto</a:t>
            </a:r>
            <a:r>
              <a:rPr lang="en-MY" sz="3500" dirty="0"/>
              <a:t>-maternal specialist. </a:t>
            </a:r>
          </a:p>
          <a:p>
            <a:pPr algn="just"/>
            <a:endParaRPr lang="en-MY" sz="3500" dirty="0"/>
          </a:p>
          <a:p>
            <a:pPr algn="just"/>
            <a:r>
              <a:rPr lang="en-MY" sz="3500" dirty="0"/>
              <a:t>Throughout the pregnancy, maternal and foetal monitoring are uneventful.</a:t>
            </a:r>
          </a:p>
          <a:p>
            <a:pPr algn="just"/>
            <a:endParaRPr lang="en-MY" sz="3500" dirty="0"/>
          </a:p>
          <a:p>
            <a:pPr algn="just"/>
            <a:r>
              <a:rPr lang="en-MY" sz="3500" dirty="0"/>
              <a:t>She delivers a baby boy at 38 weeks of pregnancy via SVD. The delivery is uneventful.</a:t>
            </a:r>
          </a:p>
          <a:p>
            <a:pPr algn="just"/>
            <a:endParaRPr lang="en-MY" sz="3500" dirty="0"/>
          </a:p>
          <a:p>
            <a:pPr algn="just"/>
            <a:r>
              <a:rPr lang="en-MY" sz="3500" dirty="0"/>
              <a:t>The baby is seen by paediatric team for neonatal lupus assessment.</a:t>
            </a:r>
          </a:p>
          <a:p>
            <a:endParaRPr lang="en-MY" sz="32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75820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2D422-0235-C9BB-3E63-ABEB439B2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075661-A3C7-F491-7773-63832D42A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404153"/>
            <a:ext cx="10744200" cy="3772810"/>
          </a:xfrm>
        </p:spPr>
        <p:txBody>
          <a:bodyPr>
            <a:normAutofit/>
          </a:bodyPr>
          <a:lstStyle/>
          <a:p>
            <a:r>
              <a:rPr lang="en-MY" sz="3200" dirty="0"/>
              <a:t>Is there any contraindication of breastfeeding for this patient?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350001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3A96D-F1FB-4757-C460-C8181742D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B54D9-9714-7B7C-263E-96AA05F87D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342508"/>
            <a:ext cx="10744200" cy="3834455"/>
          </a:xfrm>
        </p:spPr>
        <p:txBody>
          <a:bodyPr>
            <a:normAutofit/>
          </a:bodyPr>
          <a:lstStyle/>
          <a:p>
            <a:r>
              <a:rPr lang="en-MY" sz="3200" dirty="0"/>
              <a:t>All her medications are lactation compatible.</a:t>
            </a:r>
          </a:p>
          <a:p>
            <a:endParaRPr lang="en-MY" sz="3200" dirty="0"/>
          </a:p>
          <a:p>
            <a:r>
              <a:rPr lang="en-MY" sz="3200" dirty="0"/>
              <a:t>Refer to </a:t>
            </a:r>
            <a:r>
              <a:rPr lang="en-MY" sz="3200" b="1" dirty="0"/>
              <a:t>Appendix 7 </a:t>
            </a:r>
            <a:r>
              <a:rPr lang="en-MY" sz="3200" dirty="0"/>
              <a:t>for </a:t>
            </a:r>
            <a:r>
              <a:rPr lang="en-MY" sz="3200" b="1" dirty="0"/>
              <a:t>Medication in SLE.</a:t>
            </a:r>
            <a:endParaRPr lang="en-GB" sz="3200" b="1" dirty="0"/>
          </a:p>
        </p:txBody>
      </p:sp>
    </p:spTree>
    <p:extLst>
      <p:ext uri="{BB962C8B-B14F-4D97-AF65-F5344CB8AC3E}">
        <p14:creationId xmlns:p14="http://schemas.microsoft.com/office/powerpoint/2010/main" val="3176410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5121C-2C35-40E7-94AB-A2671983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6</a:t>
            </a:r>
            <a:r>
              <a:rPr lang="en-MY" baseline="-25000" dirty="0"/>
              <a:t>-2</a:t>
            </a:r>
            <a:endParaRPr lang="en-GB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D58F3B-2B8F-422C-BD47-6E4C99F6E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1520575"/>
            <a:ext cx="10647109" cy="520090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8570938-35D3-4C75-B481-40215BBFEE45}"/>
              </a:ext>
            </a:extLst>
          </p:cNvPr>
          <p:cNvSpPr/>
          <p:nvPr/>
        </p:nvSpPr>
        <p:spPr>
          <a:xfrm>
            <a:off x="9336584" y="1407560"/>
            <a:ext cx="2682240" cy="531391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0344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5121C-2C35-40E7-94AB-A2671983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6</a:t>
            </a:r>
            <a:r>
              <a:rPr lang="en-MY" baseline="-25000" dirty="0"/>
              <a:t>-3</a:t>
            </a:r>
            <a:endParaRPr lang="en-GB" baseline="-25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8148B8-4F00-40B7-9F5C-9E7448261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011" y="2137025"/>
            <a:ext cx="10613206" cy="28973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8570938-35D3-4C75-B481-40215BBFEE45}"/>
              </a:ext>
            </a:extLst>
          </p:cNvPr>
          <p:cNvSpPr/>
          <p:nvPr/>
        </p:nvSpPr>
        <p:spPr>
          <a:xfrm>
            <a:off x="9421402" y="2280863"/>
            <a:ext cx="2463857" cy="289731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81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AF42827-1B66-6737-2366-A359190EF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0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5ED442-E9A7-983F-D4CB-4594F8E80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57DE09-B504-7D6A-2486-6128E7A06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10993"/>
            <a:ext cx="10744200" cy="4265970"/>
          </a:xfrm>
        </p:spPr>
        <p:txBody>
          <a:bodyPr>
            <a:normAutofit/>
          </a:bodyPr>
          <a:lstStyle/>
          <a:p>
            <a:r>
              <a:rPr lang="en-MY" sz="3200" dirty="0"/>
              <a:t>Currently, Miss S is seen in Rheumatology clinic for TCA.</a:t>
            </a:r>
          </a:p>
          <a:p>
            <a:endParaRPr lang="en-MY" sz="3200" dirty="0"/>
          </a:p>
          <a:p>
            <a:r>
              <a:rPr lang="en-GB" sz="3200" dirty="0"/>
              <a:t>She is asymptomatic and tolerating medication with no AEs.</a:t>
            </a:r>
          </a:p>
          <a:p>
            <a:endParaRPr lang="en-GB" sz="3200" dirty="0"/>
          </a:p>
          <a:p>
            <a:r>
              <a:rPr lang="en-GB" sz="3200" dirty="0"/>
              <a:t>Her physical examination is unremarkable. 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93513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282AB-A22B-CBBD-276A-57309D8BA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2F5A42-E59C-308A-F7EC-822B06957C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85654"/>
            <a:ext cx="10744200" cy="4091309"/>
          </a:xfrm>
        </p:spPr>
        <p:txBody>
          <a:bodyPr>
            <a:normAutofit/>
          </a:bodyPr>
          <a:lstStyle/>
          <a:p>
            <a:r>
              <a:rPr lang="en-MY" sz="3200" dirty="0"/>
              <a:t>What other concerns should be addressed in the management for this young lady?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71689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325CB-C6CF-E244-22C5-DD5C13D3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8D648F-57EC-AD97-8856-2C230DF8AD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16476"/>
            <a:ext cx="10744200" cy="4060487"/>
          </a:xfrm>
        </p:spPr>
        <p:txBody>
          <a:bodyPr/>
          <a:lstStyle/>
          <a:p>
            <a:r>
              <a:rPr lang="en-MY" sz="3200" dirty="0"/>
              <a:t>Co-morbidities - cardiovascular risk, osteoporosis, malignancy, infection</a:t>
            </a:r>
          </a:p>
          <a:p>
            <a:r>
              <a:rPr lang="en-MY" sz="3200" dirty="0"/>
              <a:t>Pre-pregnancy counselling</a:t>
            </a:r>
          </a:p>
          <a:p>
            <a:r>
              <a:rPr lang="en-MY" sz="3200" dirty="0"/>
              <a:t>Vaccination</a:t>
            </a:r>
          </a:p>
          <a:p>
            <a:endParaRPr lang="en-MY" sz="32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0889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F2261F-CCCB-BC7F-6287-7A1CCD3FC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F05EBF-43C7-44D5-8F91-89A11A07C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774" y="1828509"/>
            <a:ext cx="9555302" cy="30346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8BA71B-C33A-4E18-8683-3FD7FC37FC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456" y="438516"/>
            <a:ext cx="9538181" cy="11251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9AA243-5272-493E-BB43-DB02B99C6B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5335" y="5095782"/>
            <a:ext cx="9538181" cy="142216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D65BF8-E21B-1792-47E6-8C67A1928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1" y="2751135"/>
            <a:ext cx="2395335" cy="1189355"/>
          </a:xfrm>
        </p:spPr>
        <p:txBody>
          <a:bodyPr>
            <a:normAutofit/>
          </a:bodyPr>
          <a:lstStyle/>
          <a:p>
            <a:r>
              <a:rPr lang="en-MY" sz="3600" dirty="0"/>
              <a:t>Answer 1</a:t>
            </a:r>
            <a:r>
              <a:rPr lang="en-MY" sz="3600" baseline="-25000" dirty="0"/>
              <a:t>-2</a:t>
            </a:r>
            <a:endParaRPr lang="en-GB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3686668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71A299-0C20-414D-8D4B-8F2AFAB82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1555" y="909625"/>
            <a:ext cx="9319900" cy="16696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134E70-E893-4CEE-99E2-00F1B6DD9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2367" y="3185052"/>
            <a:ext cx="9429088" cy="26948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C2A0E24-33F3-25EF-111E-A6013B0F8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90374"/>
            <a:ext cx="2572367" cy="1189355"/>
          </a:xfrm>
        </p:spPr>
        <p:txBody>
          <a:bodyPr>
            <a:normAutofit/>
          </a:bodyPr>
          <a:lstStyle/>
          <a:p>
            <a:r>
              <a:rPr lang="en-MY" sz="4000" dirty="0"/>
              <a:t>Answer 1</a:t>
            </a:r>
            <a:r>
              <a:rPr lang="en-MY" sz="4000" baseline="-25000" dirty="0"/>
              <a:t>-3</a:t>
            </a:r>
            <a:endParaRPr lang="en-GB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700465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74A270-CF50-300F-DE22-7D44D6761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E673BE-18C3-6094-B8D4-1B5643951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65106"/>
            <a:ext cx="10744200" cy="4111857"/>
          </a:xfrm>
        </p:spPr>
        <p:txBody>
          <a:bodyPr>
            <a:normAutofit/>
          </a:bodyPr>
          <a:lstStyle/>
          <a:p>
            <a:pPr algn="just"/>
            <a:r>
              <a:rPr lang="en-MY" sz="3200" dirty="0"/>
              <a:t>She informs of her plan to get married in 2 months &amp; expresses her intention to conceive.</a:t>
            </a:r>
          </a:p>
          <a:p>
            <a:endParaRPr lang="en-MY" sz="3200" dirty="0"/>
          </a:p>
          <a:p>
            <a:r>
              <a:rPr lang="en-MY" sz="3200" dirty="0" err="1"/>
              <a:t>aPL</a:t>
            </a:r>
            <a:r>
              <a:rPr lang="en-MY" sz="3200" dirty="0"/>
              <a:t> = Negative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52694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8BD75-C9D5-8E38-689F-8AA538162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5BA549-EF30-F363-5095-6595C9E5BE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95928"/>
            <a:ext cx="10744200" cy="4081035"/>
          </a:xfrm>
        </p:spPr>
        <p:txBody>
          <a:bodyPr>
            <a:normAutofit/>
          </a:bodyPr>
          <a:lstStyle/>
          <a:p>
            <a:r>
              <a:rPr lang="en-MY" sz="3200" dirty="0"/>
              <a:t>How would you advise this patient?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825926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2597</TotalTime>
  <Words>552</Words>
  <Application>Microsoft Office PowerPoint</Application>
  <PresentationFormat>Widescreen</PresentationFormat>
  <Paragraphs>97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Arial</vt:lpstr>
      <vt:lpstr>Calibri</vt:lpstr>
      <vt:lpstr>Courier New</vt:lpstr>
      <vt:lpstr>Office Theme</vt:lpstr>
      <vt:lpstr>Training of Core Trainers CPG Management of  Systemic Lupus Erythematosus</vt:lpstr>
      <vt:lpstr>Scenario</vt:lpstr>
      <vt:lpstr>Scenario continues</vt:lpstr>
      <vt:lpstr>Question 1</vt:lpstr>
      <vt:lpstr>Answer 1</vt:lpstr>
      <vt:lpstr>Answer 1-2</vt:lpstr>
      <vt:lpstr>Answer 1-3</vt:lpstr>
      <vt:lpstr>Scenario continues</vt:lpstr>
      <vt:lpstr>Question 2</vt:lpstr>
      <vt:lpstr>Answer 2</vt:lpstr>
      <vt:lpstr>Answer 2-2</vt:lpstr>
      <vt:lpstr>Recommendations on Types of Contraception For Patients With SLE </vt:lpstr>
      <vt:lpstr>Scenario continues</vt:lpstr>
      <vt:lpstr>Question 3</vt:lpstr>
      <vt:lpstr>Answer 3</vt:lpstr>
      <vt:lpstr>Scenario continues</vt:lpstr>
      <vt:lpstr>Question 4</vt:lpstr>
      <vt:lpstr>Answer 4</vt:lpstr>
      <vt:lpstr>Answer 4-2</vt:lpstr>
      <vt:lpstr>Scenario continues</vt:lpstr>
      <vt:lpstr>Scenario continues</vt:lpstr>
      <vt:lpstr>Question 5</vt:lpstr>
      <vt:lpstr>Answer 5</vt:lpstr>
      <vt:lpstr>Scenario continues</vt:lpstr>
      <vt:lpstr>Question 6</vt:lpstr>
      <vt:lpstr>Answer 6</vt:lpstr>
      <vt:lpstr>Answer 6-2</vt:lpstr>
      <vt:lpstr>Answer 6-3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31</cp:revision>
  <dcterms:created xsi:type="dcterms:W3CDTF">2023-11-29T06:59:45Z</dcterms:created>
  <dcterms:modified xsi:type="dcterms:W3CDTF">2025-02-03T03:30:03Z</dcterms:modified>
</cp:coreProperties>
</file>